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61" r:id="rId2"/>
    <p:sldId id="266" r:id="rId3"/>
    <p:sldId id="264" r:id="rId4"/>
    <p:sldId id="265" r:id="rId5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E52"/>
    <a:srgbClr val="92AE82"/>
    <a:srgbClr val="E7E5DD"/>
    <a:srgbClr val="80B086"/>
    <a:srgbClr val="996633"/>
    <a:srgbClr val="A68E8A"/>
    <a:srgbClr val="DAD7CB"/>
    <a:srgbClr val="A98A87"/>
    <a:srgbClr val="008080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4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5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4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9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91" y="-92516"/>
            <a:ext cx="1889902" cy="1353517"/>
          </a:xfrm>
          <a:prstGeom prst="rect">
            <a:avLst/>
          </a:prstGeom>
          <a:ln>
            <a:noFill/>
          </a:ln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79" y="-50477"/>
            <a:ext cx="1889902" cy="1238403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05" y="-15880"/>
            <a:ext cx="2460439" cy="1775031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92329" y="4383721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92329" y="6104496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92330" y="5072692"/>
            <a:ext cx="1143001" cy="590550"/>
          </a:xfrm>
          <a:prstGeom prst="rect">
            <a:avLst/>
          </a:prstGeom>
          <a:ln>
            <a:noFill/>
          </a:ln>
        </p:spPr>
      </p:pic>
      <p:sp>
        <p:nvSpPr>
          <p:cNvPr id="20" name="CustomShape 46"/>
          <p:cNvSpPr/>
          <p:nvPr/>
        </p:nvSpPr>
        <p:spPr>
          <a:xfrm>
            <a:off x="2126944" y="4186070"/>
            <a:ext cx="1133280" cy="956324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14hOO-14h50</a:t>
            </a:r>
            <a:endParaRPr lang="fr-FR" sz="8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73857" y="3659548"/>
            <a:ext cx="1143001" cy="590550"/>
          </a:xfrm>
          <a:prstGeom prst="rect">
            <a:avLst/>
          </a:prstGeom>
          <a:ln>
            <a:noFill/>
          </a:ln>
        </p:spPr>
      </p:pic>
      <p:sp>
        <p:nvSpPr>
          <p:cNvPr id="92" name="CustomShape 36"/>
          <p:cNvSpPr/>
          <p:nvPr/>
        </p:nvSpPr>
        <p:spPr>
          <a:xfrm>
            <a:off x="2046619" y="3814380"/>
            <a:ext cx="1133280" cy="375994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13h45-14h00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36898" y="2593454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46752" y="3080569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36898" y="1138901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36898" y="1623752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36898" y="654050"/>
            <a:ext cx="1143001" cy="590550"/>
          </a:xfrm>
          <a:prstGeom prst="rect">
            <a:avLst/>
          </a:prstGeom>
          <a:ln>
            <a:noFill/>
          </a:ln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64" y="-90693"/>
            <a:ext cx="1889902" cy="1353517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5" y="-80125"/>
            <a:ext cx="1889902" cy="1353517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 rot="16200000">
            <a:off x="-1406821" y="3475257"/>
            <a:ext cx="4914782" cy="1482570"/>
          </a:xfrm>
          <a:prstGeom prst="roundRect">
            <a:avLst/>
          </a:prstGeom>
          <a:solidFill>
            <a:srgbClr val="BD89A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Emploi du temps </a:t>
            </a:r>
            <a:r>
              <a:rPr lang="fr-FR" sz="36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2022-2023</a:t>
            </a: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</a:t>
            </a:r>
            <a:r>
              <a:rPr lang="fr-FR" sz="36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Classe de </a:t>
            </a:r>
            <a:r>
              <a:rPr lang="fr-FR" sz="36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CE1</a:t>
            </a:r>
            <a:r>
              <a:rPr lang="fr-FR" sz="36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36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/ </a:t>
            </a:r>
            <a:r>
              <a:rPr lang="fr-FR" sz="36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période 1</a:t>
            </a:r>
            <a:endParaRPr lang="fr-FR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478731" y="322036"/>
            <a:ext cx="1620000" cy="3423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LUNDI</a:t>
            </a:r>
            <a:endParaRPr lang="fr-FR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2110017" y="761604"/>
            <a:ext cx="113328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8h45-8h55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2108362" y="1198930"/>
            <a:ext cx="1133280" cy="47465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8h55-9h30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2083093" y="1697757"/>
            <a:ext cx="113328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9h30-10h10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2" name="CustomShape 15"/>
          <p:cNvSpPr/>
          <p:nvPr/>
        </p:nvSpPr>
        <p:spPr>
          <a:xfrm>
            <a:off x="5369411" y="306388"/>
            <a:ext cx="1620000" cy="3580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MARDI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3" name="CustomShape 17"/>
          <p:cNvSpPr/>
          <p:nvPr/>
        </p:nvSpPr>
        <p:spPr>
          <a:xfrm>
            <a:off x="7564867" y="357480"/>
            <a:ext cx="1620000" cy="350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strike="noStrike" spc="-1" dirty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JEUDI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4" name="CustomShape 18"/>
          <p:cNvSpPr/>
          <p:nvPr/>
        </p:nvSpPr>
        <p:spPr>
          <a:xfrm>
            <a:off x="9331071" y="313156"/>
            <a:ext cx="1620000" cy="3580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strike="noStrike" spc="-1" dirty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VENDREDI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6" name="CustomShape 33"/>
          <p:cNvSpPr/>
          <p:nvPr/>
        </p:nvSpPr>
        <p:spPr>
          <a:xfrm>
            <a:off x="3286368" y="1763946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EDL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Orthographe </a:t>
            </a:r>
            <a:r>
              <a:rPr lang="fr-FR" sz="9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graphémique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7" name="CustomShape 35"/>
          <p:cNvSpPr/>
          <p:nvPr/>
        </p:nvSpPr>
        <p:spPr>
          <a:xfrm>
            <a:off x="3260361" y="223196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BC8F0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Mathématiques + calcul mental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8" name="CustomShape 36"/>
          <p:cNvSpPr/>
          <p:nvPr/>
        </p:nvSpPr>
        <p:spPr>
          <a:xfrm>
            <a:off x="2036898" y="3078305"/>
            <a:ext cx="113328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11h30-12h00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9" name="CustomShape 38"/>
          <p:cNvSpPr/>
          <p:nvPr/>
        </p:nvSpPr>
        <p:spPr>
          <a:xfrm>
            <a:off x="9403197" y="5239101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P</a:t>
            </a: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oésie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22" name="CustomShape 52"/>
          <p:cNvSpPr/>
          <p:nvPr/>
        </p:nvSpPr>
        <p:spPr>
          <a:xfrm>
            <a:off x="3234457" y="4182520"/>
            <a:ext cx="3743358" cy="993208"/>
          </a:xfrm>
          <a:prstGeom prst="round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dirty="0" smtClean="0">
                <a:latin typeface="BelleAllureScript2i" panose="02000803000000000000" pitchFamily="50" charset="0"/>
              </a:rPr>
              <a:t>Ateliers 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J1 questionner le monde manipulation 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J2 rallye lecture/ fluence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J3 questionner le monde leçon ,exploitation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J4 ateliers jeux (phono, </a:t>
            </a:r>
            <a:r>
              <a:rPr lang="fr-FR" sz="1200" dirty="0" err="1" smtClean="0">
                <a:latin typeface="BelleAllureScript2i" panose="02000803000000000000" pitchFamily="50" charset="0"/>
              </a:rPr>
              <a:t>edl</a:t>
            </a:r>
            <a:r>
              <a:rPr lang="fr-FR" sz="1200" dirty="0" smtClean="0">
                <a:latin typeface="BelleAllureScript2i" panose="02000803000000000000" pitchFamily="50" charset="0"/>
              </a:rPr>
              <a:t>, maths, </a:t>
            </a:r>
            <a:r>
              <a:rPr lang="fr-FR" sz="1200" dirty="0" err="1" smtClean="0">
                <a:latin typeface="BelleAllureScript2i" panose="02000803000000000000" pitchFamily="50" charset="0"/>
              </a:rPr>
              <a:t>qlm</a:t>
            </a:r>
            <a:r>
              <a:rPr lang="fr-FR" sz="1200" dirty="0" smtClean="0">
                <a:latin typeface="BelleAllureScript2i" panose="02000803000000000000" pitchFamily="50" charset="0"/>
              </a:rPr>
              <a:t>…)</a:t>
            </a:r>
            <a:endParaRPr lang="fr-FR" sz="1200" dirty="0">
              <a:latin typeface="BelleAllureScript2i" panose="02000803000000000000" pitchFamily="50" charset="0"/>
            </a:endParaRPr>
          </a:p>
        </p:txBody>
      </p:sp>
      <p:sp>
        <p:nvSpPr>
          <p:cNvPr id="23" name="CustomShape 55"/>
          <p:cNvSpPr/>
          <p:nvPr/>
        </p:nvSpPr>
        <p:spPr>
          <a:xfrm>
            <a:off x="5177815" y="272530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Ateliers </a:t>
            </a: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4</a:t>
            </a: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groupes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24" name="CustomShape 65"/>
          <p:cNvSpPr/>
          <p:nvPr/>
        </p:nvSpPr>
        <p:spPr>
          <a:xfrm>
            <a:off x="1998135" y="5621538"/>
            <a:ext cx="1288233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15h10-15H45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26" name="CustomShape 73"/>
          <p:cNvSpPr/>
          <p:nvPr/>
        </p:nvSpPr>
        <p:spPr>
          <a:xfrm>
            <a:off x="2073431" y="6196859"/>
            <a:ext cx="113400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16h00-16h30</a:t>
            </a:r>
          </a:p>
        </p:txBody>
      </p:sp>
      <p:sp>
        <p:nvSpPr>
          <p:cNvPr id="27" name="CustomShape 82"/>
          <p:cNvSpPr/>
          <p:nvPr/>
        </p:nvSpPr>
        <p:spPr>
          <a:xfrm>
            <a:off x="1312939" y="-6120"/>
            <a:ext cx="9997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>
              <a:latin typeface="BelleAllureScript2i" panose="02000803000000000000" pitchFamily="50" charset="0"/>
            </a:endParaRPr>
          </a:p>
        </p:txBody>
      </p:sp>
      <p:sp>
        <p:nvSpPr>
          <p:cNvPr id="28" name="CustomShape 86"/>
          <p:cNvSpPr/>
          <p:nvPr/>
        </p:nvSpPr>
        <p:spPr>
          <a:xfrm>
            <a:off x="7487072" y="5711773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Arts plastiques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29" name="CustomShape 91"/>
          <p:cNvSpPr/>
          <p:nvPr/>
        </p:nvSpPr>
        <p:spPr>
          <a:xfrm>
            <a:off x="5177815" y="2244625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EDL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Grammaire / conjugaison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0" name="CustomShape 95"/>
          <p:cNvSpPr/>
          <p:nvPr/>
        </p:nvSpPr>
        <p:spPr>
          <a:xfrm>
            <a:off x="7480099" y="2242804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EDL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Lexique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1" name="CustomShape 61"/>
          <p:cNvSpPr/>
          <p:nvPr/>
        </p:nvSpPr>
        <p:spPr>
          <a:xfrm>
            <a:off x="9452909" y="6202502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EPS (salle de motricité)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2" name="CustomShape 67"/>
          <p:cNvSpPr/>
          <p:nvPr/>
        </p:nvSpPr>
        <p:spPr>
          <a:xfrm>
            <a:off x="3234457" y="5724574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Arts plastiques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3" name="CustomShape 70"/>
          <p:cNvSpPr/>
          <p:nvPr/>
        </p:nvSpPr>
        <p:spPr>
          <a:xfrm>
            <a:off x="5177815" y="6202670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EPS (salle éminence)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4" name="CustomShape 48"/>
          <p:cNvSpPr/>
          <p:nvPr/>
        </p:nvSpPr>
        <p:spPr>
          <a:xfrm>
            <a:off x="5177815" y="3378545"/>
            <a:ext cx="1800000" cy="18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Anglais (brassage)</a:t>
            </a:r>
            <a:endParaRPr lang="fr-FR" sz="105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6" name="CustomShape 40"/>
          <p:cNvSpPr/>
          <p:nvPr/>
        </p:nvSpPr>
        <p:spPr>
          <a:xfrm>
            <a:off x="9446927" y="176088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BC8F0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Mathématiques + calcul mental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3234457" y="797733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CDE9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ACCUEIL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</a:t>
            </a:r>
            <a:r>
              <a:rPr lang="fr-FR" sz="9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Carte - Rituels </a:t>
            </a:r>
            <a:r>
              <a:rPr lang="fr-FR" sz="9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+ Date + calendrier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9" name="CustomShape 57"/>
          <p:cNvSpPr/>
          <p:nvPr/>
        </p:nvSpPr>
        <p:spPr>
          <a:xfrm>
            <a:off x="9446927" y="272428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Ateliers 4 groupes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40" name="CustomShape 83"/>
          <p:cNvSpPr/>
          <p:nvPr/>
        </p:nvSpPr>
        <p:spPr>
          <a:xfrm>
            <a:off x="9446927" y="224258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Production d’écrits</a:t>
            </a: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37" name="CustomShape 20"/>
          <p:cNvSpPr/>
          <p:nvPr/>
        </p:nvSpPr>
        <p:spPr>
          <a:xfrm>
            <a:off x="7530026" y="783089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CDE9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ACCUEIL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</a:t>
            </a:r>
            <a:r>
              <a:rPr lang="fr-FR" sz="9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Carte Rituels </a:t>
            </a:r>
            <a:r>
              <a:rPr lang="fr-FR" sz="9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+ Date + calendrier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43" name="CustomShape 78"/>
          <p:cNvSpPr/>
          <p:nvPr/>
        </p:nvSpPr>
        <p:spPr>
          <a:xfrm>
            <a:off x="3234457" y="522686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00B8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Questionner le monde</a:t>
            </a:r>
            <a:endParaRPr lang="fr-FR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45" name="CustomShape 31"/>
          <p:cNvSpPr/>
          <p:nvPr/>
        </p:nvSpPr>
        <p:spPr>
          <a:xfrm>
            <a:off x="2132756" y="2708762"/>
            <a:ext cx="113328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11H10-11h30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46" name="CustomShape 35"/>
          <p:cNvSpPr/>
          <p:nvPr/>
        </p:nvSpPr>
        <p:spPr>
          <a:xfrm>
            <a:off x="5177815" y="1763946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BC8F0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Mathématiques + calcul mental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6936377" y="3982114"/>
            <a:ext cx="45719" cy="457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CustomShape 35"/>
          <p:cNvSpPr/>
          <p:nvPr/>
        </p:nvSpPr>
        <p:spPr>
          <a:xfrm>
            <a:off x="7480099" y="1761213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BC8F0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Mathématiques + calcul mental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51" name="CustomShape 52"/>
          <p:cNvSpPr/>
          <p:nvPr/>
        </p:nvSpPr>
        <p:spPr>
          <a:xfrm>
            <a:off x="7487072" y="4169886"/>
            <a:ext cx="3752882" cy="993208"/>
          </a:xfrm>
          <a:prstGeom prst="round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dirty="0" smtClean="0">
                <a:latin typeface="BelleAllureScript2i" panose="02000803000000000000" pitchFamily="50" charset="0"/>
              </a:rPr>
              <a:t>Ateliers 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J1 questionner le monde manipulation 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J2 rallye lecture/ fluence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J3 questionner le monde leçon ,exploitation</a:t>
            </a:r>
          </a:p>
          <a:p>
            <a:r>
              <a:rPr lang="fr-FR" sz="1200" dirty="0" smtClean="0">
                <a:latin typeface="BelleAllureScript2i" panose="02000803000000000000" pitchFamily="50" charset="0"/>
              </a:rPr>
              <a:t>J4 ateliers jeux (phono, </a:t>
            </a:r>
            <a:r>
              <a:rPr lang="fr-FR" sz="1200" dirty="0" err="1" smtClean="0">
                <a:latin typeface="BelleAllureScript2i" panose="02000803000000000000" pitchFamily="50" charset="0"/>
              </a:rPr>
              <a:t>edl</a:t>
            </a:r>
            <a:r>
              <a:rPr lang="fr-FR" sz="1200" dirty="0" smtClean="0">
                <a:latin typeface="BelleAllureScript2i" panose="02000803000000000000" pitchFamily="50" charset="0"/>
              </a:rPr>
              <a:t>, maths, </a:t>
            </a:r>
            <a:r>
              <a:rPr lang="fr-FR" sz="1200" dirty="0" err="1" smtClean="0">
                <a:latin typeface="BelleAllureScript2i" panose="02000803000000000000" pitchFamily="50" charset="0"/>
              </a:rPr>
              <a:t>qlm</a:t>
            </a:r>
            <a:r>
              <a:rPr lang="fr-FR" sz="1200" dirty="0" smtClean="0">
                <a:latin typeface="BelleAllureScript2i" panose="02000803000000000000" pitchFamily="50" charset="0"/>
              </a:rPr>
              <a:t>…)</a:t>
            </a:r>
            <a:endParaRPr lang="fr-FR" sz="1200" dirty="0">
              <a:latin typeface="BelleAllureScript2i" panose="02000803000000000000" pitchFamily="50" charset="0"/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-393938" y="529110"/>
            <a:ext cx="45719" cy="760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CustomShape 2"/>
          <p:cNvSpPr/>
          <p:nvPr/>
        </p:nvSpPr>
        <p:spPr>
          <a:xfrm>
            <a:off x="3234457" y="1283267"/>
            <a:ext cx="3728548" cy="360000"/>
          </a:xfrm>
          <a:prstGeom prst="roundRect">
            <a:avLst>
              <a:gd name="adj" fmla="val 16667"/>
            </a:avLst>
          </a:prstGeom>
          <a:solidFill>
            <a:srgbClr val="94BEE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Routine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pdt + écriture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7480099" y="1282126"/>
            <a:ext cx="3766828" cy="357496"/>
          </a:xfrm>
          <a:prstGeom prst="roundRect">
            <a:avLst>
              <a:gd name="adj" fmla="val 16667"/>
            </a:avLst>
          </a:prstGeom>
          <a:solidFill>
            <a:srgbClr val="94BEE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Routine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pdt </a:t>
            </a:r>
            <a:r>
              <a:rPr lang="fr-FR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+</a:t>
            </a: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écriture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5177815" y="802588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CDE9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ACCUEIL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</a:t>
            </a:r>
            <a:r>
              <a:rPr lang="fr-FR" sz="9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Carte - Rituels + Date + calendrier</a:t>
            </a:r>
            <a:endParaRPr lang="fr-F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59" name="CustomShape 20"/>
          <p:cNvSpPr/>
          <p:nvPr/>
        </p:nvSpPr>
        <p:spPr>
          <a:xfrm>
            <a:off x="9439954" y="786366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CDE9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ACCUEIL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</a:t>
            </a:r>
            <a:r>
              <a:rPr lang="fr-FR" sz="9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Carte - Rituels </a:t>
            </a:r>
            <a:r>
              <a:rPr lang="fr-FR" sz="9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+ Date + calendrier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61" name="CustomShape 55"/>
          <p:cNvSpPr/>
          <p:nvPr/>
        </p:nvSpPr>
        <p:spPr>
          <a:xfrm>
            <a:off x="3279728" y="272530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Ateliers </a:t>
            </a: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4</a:t>
            </a: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groupes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62" name="CustomShape 55"/>
          <p:cNvSpPr/>
          <p:nvPr/>
        </p:nvSpPr>
        <p:spPr>
          <a:xfrm>
            <a:off x="7480099" y="3205985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Ateliers </a:t>
            </a:r>
            <a:r>
              <a:rPr lang="fr-FR" sz="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4</a:t>
            </a: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 groupes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1" name="CustomShape 55"/>
          <p:cNvSpPr/>
          <p:nvPr/>
        </p:nvSpPr>
        <p:spPr>
          <a:xfrm>
            <a:off x="3234457" y="3750888"/>
            <a:ext cx="1825904" cy="37987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Lecture offerte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3" name="CustomShape 55"/>
          <p:cNvSpPr/>
          <p:nvPr/>
        </p:nvSpPr>
        <p:spPr>
          <a:xfrm>
            <a:off x="7518974" y="3732317"/>
            <a:ext cx="1786054" cy="37847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Lecture offerte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56" name="CustomShape 35"/>
          <p:cNvSpPr/>
          <p:nvPr/>
        </p:nvSpPr>
        <p:spPr>
          <a:xfrm>
            <a:off x="7494045" y="5227032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Poé</a:t>
            </a: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sie</a:t>
            </a: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105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36898" y="2108603"/>
            <a:ext cx="1143001" cy="590550"/>
          </a:xfrm>
          <a:prstGeom prst="rect">
            <a:avLst/>
          </a:prstGeom>
          <a:ln>
            <a:noFill/>
          </a:ln>
        </p:spPr>
      </p:pic>
      <p:sp>
        <p:nvSpPr>
          <p:cNvPr id="15" name="CustomShape 31"/>
          <p:cNvSpPr/>
          <p:nvPr/>
        </p:nvSpPr>
        <p:spPr>
          <a:xfrm>
            <a:off x="2108362" y="2218798"/>
            <a:ext cx="1133280" cy="4752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10h30-11h10</a:t>
            </a:r>
            <a:endParaRPr lang="fr-FR" sz="14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5331" r="18559" b="38148"/>
          <a:stretch/>
        </p:blipFill>
        <p:spPr>
          <a:xfrm>
            <a:off x="2092329" y="5557601"/>
            <a:ext cx="1143001" cy="590550"/>
          </a:xfrm>
          <a:prstGeom prst="rect">
            <a:avLst/>
          </a:prstGeom>
          <a:ln>
            <a:noFill/>
          </a:ln>
        </p:spPr>
      </p:pic>
      <p:sp>
        <p:nvSpPr>
          <p:cNvPr id="82" name="CustomShape 35"/>
          <p:cNvSpPr/>
          <p:nvPr/>
        </p:nvSpPr>
        <p:spPr>
          <a:xfrm>
            <a:off x="9411344" y="5711773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9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EMC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105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4" name="CustomShape 70"/>
          <p:cNvSpPr/>
          <p:nvPr/>
        </p:nvSpPr>
        <p:spPr>
          <a:xfrm>
            <a:off x="3234457" y="6202677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EPS (</a:t>
            </a: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city</a:t>
            </a:r>
            <a:r>
              <a:rPr lang="fr-FR" sz="9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)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5" name="CustomShape 61"/>
          <p:cNvSpPr/>
          <p:nvPr/>
        </p:nvSpPr>
        <p:spPr>
          <a:xfrm>
            <a:off x="7518343" y="6196514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EPS (city)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6" name="CustomShape 46"/>
          <p:cNvSpPr/>
          <p:nvPr/>
        </p:nvSpPr>
        <p:spPr>
          <a:xfrm>
            <a:off x="2030949" y="5123802"/>
            <a:ext cx="1133280" cy="537857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15h1O-15H30</a:t>
            </a:r>
            <a:endParaRPr lang="fr-FR" sz="8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7" name="CustomShape 46"/>
          <p:cNvSpPr/>
          <p:nvPr/>
        </p:nvSpPr>
        <p:spPr>
          <a:xfrm>
            <a:off x="2013274" y="5392730"/>
            <a:ext cx="1133280" cy="956324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 b="1" strike="noStrike" spc="-1" dirty="0" smtClean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15h30-16h00</a:t>
            </a:r>
            <a:endParaRPr lang="fr-FR" sz="800" b="0" strike="noStrike" spc="-1" dirty="0"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88" name="CustomShape 78"/>
          <p:cNvSpPr/>
          <p:nvPr/>
        </p:nvSpPr>
        <p:spPr>
          <a:xfrm>
            <a:off x="7505028" y="5226864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00B8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Questionner le monde</a:t>
            </a:r>
            <a:endParaRPr lang="fr-FR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7426268" y="458896"/>
            <a:ext cx="92075" cy="90487"/>
          </a:xfrm>
          <a:prstGeom prst="ellipse">
            <a:avLst/>
          </a:prstGeom>
          <a:solidFill>
            <a:srgbClr val="009999"/>
          </a:solidFill>
          <a:ln w="25400" algn="ctr">
            <a:solidFill>
              <a:srgbClr val="00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049061" y="353813"/>
            <a:ext cx="92075" cy="92075"/>
          </a:xfrm>
          <a:prstGeom prst="ellipse">
            <a:avLst/>
          </a:prstGeom>
          <a:solidFill>
            <a:srgbClr val="C285A3"/>
          </a:solidFill>
          <a:ln w="25400" algn="ctr">
            <a:solidFill>
              <a:srgbClr val="C285A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952097" y="4905016"/>
            <a:ext cx="92075" cy="92075"/>
          </a:xfrm>
          <a:prstGeom prst="ellipse">
            <a:avLst/>
          </a:prstGeom>
          <a:solidFill>
            <a:srgbClr val="C09100"/>
          </a:solidFill>
          <a:ln w="31750" algn="ctr">
            <a:solidFill>
              <a:srgbClr val="C091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 flipH="1">
            <a:off x="11560669" y="1458272"/>
            <a:ext cx="105806" cy="108341"/>
          </a:xfrm>
          <a:prstGeom prst="ellipse">
            <a:avLst/>
          </a:prstGeom>
          <a:solidFill>
            <a:srgbClr val="009999"/>
          </a:solidFill>
          <a:ln w="25400" algn="ctr">
            <a:solidFill>
              <a:srgbClr val="00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11620438" y="4123848"/>
            <a:ext cx="92075" cy="92075"/>
          </a:xfrm>
          <a:prstGeom prst="ellipse">
            <a:avLst/>
          </a:prstGeom>
          <a:solidFill>
            <a:srgbClr val="C285A3"/>
          </a:solidFill>
          <a:ln w="25400" algn="ctr">
            <a:solidFill>
              <a:srgbClr val="C285A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7215424" y="2491360"/>
            <a:ext cx="92075" cy="92075"/>
          </a:xfrm>
          <a:prstGeom prst="ellipse">
            <a:avLst/>
          </a:prstGeom>
          <a:solidFill>
            <a:srgbClr val="C09100"/>
          </a:solidFill>
          <a:ln w="31750" algn="ctr">
            <a:solidFill>
              <a:srgbClr val="C091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7151421" y="5712754"/>
            <a:ext cx="92075" cy="92075"/>
          </a:xfrm>
          <a:prstGeom prst="ellipse">
            <a:avLst/>
          </a:prstGeom>
          <a:solidFill>
            <a:srgbClr val="C285A3"/>
          </a:solidFill>
          <a:ln w="25400" algn="ctr">
            <a:solidFill>
              <a:srgbClr val="C285A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11528363" y="6196514"/>
            <a:ext cx="92075" cy="92075"/>
          </a:xfrm>
          <a:prstGeom prst="ellipse">
            <a:avLst/>
          </a:prstGeom>
          <a:solidFill>
            <a:srgbClr val="C09100"/>
          </a:solidFill>
          <a:ln w="31750" algn="ctr">
            <a:solidFill>
              <a:srgbClr val="C091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3260224" y="3659548"/>
            <a:ext cx="7942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stomShape 78"/>
          <p:cNvSpPr/>
          <p:nvPr/>
        </p:nvSpPr>
        <p:spPr>
          <a:xfrm>
            <a:off x="5204782" y="5716185"/>
            <a:ext cx="1800000" cy="360000"/>
          </a:xfrm>
          <a:prstGeom prst="roundRect">
            <a:avLst>
              <a:gd name="adj" fmla="val 16667"/>
            </a:avLst>
          </a:prstGeom>
          <a:solidFill>
            <a:srgbClr val="00B8B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Questionner le monde</a:t>
            </a:r>
            <a:endParaRPr lang="fr-FR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6" name="CustomShape 86"/>
          <p:cNvSpPr/>
          <p:nvPr/>
        </p:nvSpPr>
        <p:spPr>
          <a:xfrm>
            <a:off x="5189411" y="5239101"/>
            <a:ext cx="1800000" cy="36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Arts plastiques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7" name="CustomShape 55"/>
          <p:cNvSpPr/>
          <p:nvPr/>
        </p:nvSpPr>
        <p:spPr>
          <a:xfrm>
            <a:off x="5167838" y="3739275"/>
            <a:ext cx="1825904" cy="37987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Ecoute musicale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8" name="CustomShape 55"/>
          <p:cNvSpPr/>
          <p:nvPr/>
        </p:nvSpPr>
        <p:spPr>
          <a:xfrm>
            <a:off x="9431296" y="3743820"/>
            <a:ext cx="1825904" cy="37987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Ecoute musicale</a:t>
            </a:r>
            <a:endParaRPr lang="fr-FR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99" name="CustomShape 84"/>
          <p:cNvSpPr/>
          <p:nvPr/>
        </p:nvSpPr>
        <p:spPr>
          <a:xfrm>
            <a:off x="5189411" y="3163118"/>
            <a:ext cx="1800000" cy="16429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Orthographe/dictée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00" name="CustomShape 48"/>
          <p:cNvSpPr/>
          <p:nvPr/>
        </p:nvSpPr>
        <p:spPr>
          <a:xfrm>
            <a:off x="7482449" y="2938955"/>
            <a:ext cx="1800000" cy="18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Anglais (brassage)</a:t>
            </a:r>
            <a:endParaRPr lang="fr-FR" sz="105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01" name="CustomShape 84"/>
          <p:cNvSpPr/>
          <p:nvPr/>
        </p:nvSpPr>
        <p:spPr>
          <a:xfrm>
            <a:off x="7494045" y="2723528"/>
            <a:ext cx="1800000" cy="16429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Orthographe/dictée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02" name="CustomShape 48"/>
          <p:cNvSpPr/>
          <p:nvPr/>
        </p:nvSpPr>
        <p:spPr>
          <a:xfrm>
            <a:off x="9445604" y="3431546"/>
            <a:ext cx="1800000" cy="18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Anglais (brassage)</a:t>
            </a:r>
            <a:endParaRPr lang="fr-FR" sz="105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03" name="CustomShape 84"/>
          <p:cNvSpPr/>
          <p:nvPr/>
        </p:nvSpPr>
        <p:spPr>
          <a:xfrm>
            <a:off x="9457200" y="3216119"/>
            <a:ext cx="1800000" cy="16429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Orthographe/dictée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04" name="CustomShape 48"/>
          <p:cNvSpPr/>
          <p:nvPr/>
        </p:nvSpPr>
        <p:spPr>
          <a:xfrm>
            <a:off x="3264209" y="3223014"/>
            <a:ext cx="1800000" cy="35124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Anglais (brassage)</a:t>
            </a:r>
            <a:endParaRPr lang="fr-FR" sz="105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4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375" y="10398"/>
            <a:ext cx="1356662" cy="6882772"/>
          </a:xfrm>
          <a:prstGeom prst="rect">
            <a:avLst/>
          </a:prstGeom>
          <a:solidFill>
            <a:srgbClr val="92A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33930" y="659821"/>
            <a:ext cx="10593947" cy="6061230"/>
          </a:xfrm>
          <a:prstGeom prst="rect">
            <a:avLst/>
          </a:prstGeom>
          <a:solidFill>
            <a:srgbClr val="E7E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CustomShape 1"/>
          <p:cNvSpPr/>
          <p:nvPr/>
        </p:nvSpPr>
        <p:spPr>
          <a:xfrm>
            <a:off x="216546" y="5917950"/>
            <a:ext cx="888400" cy="711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4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Cp/ce1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nother Fool DEMO" panose="02000508000000020004" pitchFamily="50" charset="0"/>
              <a:ea typeface="Please write me a song" panose="02000603000000000000" pitchFamily="2" charset="0"/>
            </a:endParaRPr>
          </a:p>
        </p:txBody>
      </p:sp>
      <p:sp>
        <p:nvSpPr>
          <p:cNvPr id="77" name="CustomShape 33"/>
          <p:cNvSpPr/>
          <p:nvPr/>
        </p:nvSpPr>
        <p:spPr>
          <a:xfrm>
            <a:off x="1573533" y="1123161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du code  35’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Découverte, décodage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2" name="CustomShape 86"/>
          <p:cNvSpPr/>
          <p:nvPr/>
        </p:nvSpPr>
        <p:spPr>
          <a:xfrm>
            <a:off x="6771236" y="5544223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Histoire des Arts 25’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5" name="CustomShape 61"/>
          <p:cNvSpPr/>
          <p:nvPr/>
        </p:nvSpPr>
        <p:spPr>
          <a:xfrm>
            <a:off x="9363435" y="4775056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préau)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3" name="CustomShape 91"/>
          <p:cNvSpPr/>
          <p:nvPr/>
        </p:nvSpPr>
        <p:spPr>
          <a:xfrm>
            <a:off x="1573534" y="1517259"/>
            <a:ext cx="9949902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ATELIER </a:t>
            </a:r>
            <a:r>
              <a:rPr lang="fr-FR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1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     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: lecture avec 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B : exercices sur le fichier </a:t>
            </a: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20’	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 : ateliers jeux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 (CE1) lecture avec AESH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6" name="CustomShape 67"/>
          <p:cNvSpPr/>
          <p:nvPr/>
        </p:nvSpPr>
        <p:spPr>
          <a:xfrm>
            <a:off x="1580956" y="5150270"/>
            <a:ext cx="2160000" cy="7393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 50’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7" name="CustomShape 70"/>
          <p:cNvSpPr/>
          <p:nvPr/>
        </p:nvSpPr>
        <p:spPr>
          <a:xfrm>
            <a:off x="4176096" y="6313039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(salle éminence)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573533" y="735590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– Rituels collectif 10’ </a:t>
            </a:r>
          </a:p>
          <a:p>
            <a:pPr algn="ctr">
              <a:lnSpc>
                <a:spcPct val="100000"/>
              </a:lnSpc>
            </a:pP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5" name="CustomShape 35"/>
          <p:cNvSpPr/>
          <p:nvPr/>
        </p:nvSpPr>
        <p:spPr>
          <a:xfrm>
            <a:off x="1573533" y="1912607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calcul mental 10’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7269923" y="3982114"/>
            <a:ext cx="6131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9" name="Rectangle à coins arrondis 98"/>
          <p:cNvSpPr/>
          <p:nvPr/>
        </p:nvSpPr>
        <p:spPr>
          <a:xfrm>
            <a:off x="-60392" y="532272"/>
            <a:ext cx="61319" cy="72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0" name="CustomShape 2"/>
          <p:cNvSpPr/>
          <p:nvPr/>
        </p:nvSpPr>
        <p:spPr>
          <a:xfrm>
            <a:off x="1580956" y="3491496"/>
            <a:ext cx="475514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Écriture15’ 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6" name="CustomShape 55"/>
          <p:cNvSpPr/>
          <p:nvPr/>
        </p:nvSpPr>
        <p:spPr>
          <a:xfrm>
            <a:off x="1580956" y="3969050"/>
            <a:ext cx="2160000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offerte 10’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7" name="CustomShape 55"/>
          <p:cNvSpPr/>
          <p:nvPr/>
        </p:nvSpPr>
        <p:spPr>
          <a:xfrm>
            <a:off x="6771236" y="3972318"/>
            <a:ext cx="2160000" cy="3627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offerte 10’ / bibliothèque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9" name="CustomShape 35"/>
          <p:cNvSpPr/>
          <p:nvPr/>
        </p:nvSpPr>
        <p:spPr>
          <a:xfrm>
            <a:off x="9363435" y="5552210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EMC 25’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0" name="CustomShape 70"/>
          <p:cNvSpPr/>
          <p:nvPr/>
        </p:nvSpPr>
        <p:spPr>
          <a:xfrm>
            <a:off x="1580956" y="6322160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city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)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1" name="CustomShape 61"/>
          <p:cNvSpPr/>
          <p:nvPr/>
        </p:nvSpPr>
        <p:spPr>
          <a:xfrm>
            <a:off x="6771236" y="6321325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(préau) 30’ 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cxnSp>
        <p:nvCxnSpPr>
          <p:cNvPr id="113" name="Connecteur droit 112"/>
          <p:cNvCxnSpPr/>
          <p:nvPr/>
        </p:nvCxnSpPr>
        <p:spPr>
          <a:xfrm>
            <a:off x="1529572" y="3886196"/>
            <a:ext cx="10080000" cy="21441"/>
          </a:xfrm>
          <a:prstGeom prst="line">
            <a:avLst/>
          </a:prstGeom>
          <a:ln>
            <a:solidFill>
              <a:srgbClr val="627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ustomShape 78"/>
          <p:cNvSpPr/>
          <p:nvPr/>
        </p:nvSpPr>
        <p:spPr>
          <a:xfrm>
            <a:off x="4176096" y="5147954"/>
            <a:ext cx="2160000" cy="733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monde 50’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6" name="CustomShape 55"/>
          <p:cNvSpPr/>
          <p:nvPr/>
        </p:nvSpPr>
        <p:spPr>
          <a:xfrm>
            <a:off x="4176096" y="3967658"/>
            <a:ext cx="215257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Ecoute musicale 10’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7" name="CustomShape 55"/>
          <p:cNvSpPr/>
          <p:nvPr/>
        </p:nvSpPr>
        <p:spPr>
          <a:xfrm>
            <a:off x="9363435" y="3987250"/>
            <a:ext cx="2160000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Ecoute musicale 10’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3" name="CustomShape 48"/>
          <p:cNvSpPr/>
          <p:nvPr/>
        </p:nvSpPr>
        <p:spPr>
          <a:xfrm>
            <a:off x="1580956" y="4765676"/>
            <a:ext cx="2160000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1580956" y="205007"/>
            <a:ext cx="2160000" cy="400110"/>
          </a:xfrm>
          <a:prstGeom prst="rect">
            <a:avLst/>
          </a:prstGeom>
          <a:gradFill flip="none" rotWithShape="1">
            <a:gsLst>
              <a:gs pos="0">
                <a:srgbClr val="92AE82">
                  <a:tint val="66000"/>
                  <a:satMod val="160000"/>
                </a:srgbClr>
              </a:gs>
              <a:gs pos="50000">
                <a:srgbClr val="92AE82">
                  <a:tint val="44500"/>
                  <a:satMod val="160000"/>
                </a:srgbClr>
              </a:gs>
              <a:gs pos="100000">
                <a:srgbClr val="92AE82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80B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LUNDI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4176096" y="205007"/>
            <a:ext cx="2160000" cy="400110"/>
          </a:xfrm>
          <a:prstGeom prst="rect">
            <a:avLst/>
          </a:prstGeom>
          <a:gradFill flip="none" rotWithShape="1">
            <a:gsLst>
              <a:gs pos="0">
                <a:srgbClr val="92AE82">
                  <a:tint val="66000"/>
                  <a:satMod val="160000"/>
                </a:srgbClr>
              </a:gs>
              <a:gs pos="50000">
                <a:srgbClr val="92AE82">
                  <a:tint val="44500"/>
                  <a:satMod val="160000"/>
                </a:srgbClr>
              </a:gs>
              <a:gs pos="100000">
                <a:srgbClr val="92AE82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80B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MARDI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6771236" y="206603"/>
            <a:ext cx="2160000" cy="400110"/>
          </a:xfrm>
          <a:prstGeom prst="rect">
            <a:avLst/>
          </a:prstGeom>
          <a:gradFill flip="none" rotWithShape="1">
            <a:gsLst>
              <a:gs pos="0">
                <a:srgbClr val="92AE82">
                  <a:tint val="66000"/>
                  <a:satMod val="160000"/>
                </a:srgbClr>
              </a:gs>
              <a:gs pos="50000">
                <a:srgbClr val="92AE82">
                  <a:tint val="44500"/>
                  <a:satMod val="160000"/>
                </a:srgbClr>
              </a:gs>
              <a:gs pos="100000">
                <a:srgbClr val="92AE82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80B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JEUDI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9363435" y="205007"/>
            <a:ext cx="2160000" cy="400110"/>
          </a:xfrm>
          <a:prstGeom prst="rect">
            <a:avLst/>
          </a:prstGeom>
          <a:gradFill flip="none" rotWithShape="1">
            <a:gsLst>
              <a:gs pos="0">
                <a:srgbClr val="92AE82">
                  <a:tint val="66000"/>
                  <a:satMod val="160000"/>
                </a:srgbClr>
              </a:gs>
              <a:gs pos="50000">
                <a:srgbClr val="92AE82">
                  <a:tint val="44500"/>
                  <a:satMod val="160000"/>
                </a:srgbClr>
              </a:gs>
              <a:gs pos="100000">
                <a:srgbClr val="92AE82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80B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VENDREDI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3" name="CustomShape 38"/>
          <p:cNvSpPr/>
          <p:nvPr/>
        </p:nvSpPr>
        <p:spPr>
          <a:xfrm>
            <a:off x="9363435" y="5163633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Poésie 15’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35" name="CustomShape 78"/>
          <p:cNvSpPr/>
          <p:nvPr/>
        </p:nvSpPr>
        <p:spPr>
          <a:xfrm>
            <a:off x="6771236" y="5151476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Production d’écrits 25’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4176096" y="738972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collectif 10’</a:t>
            </a:r>
          </a:p>
          <a:p>
            <a:pPr algn="ctr">
              <a:lnSpc>
                <a:spcPct val="100000"/>
              </a:lnSpc>
            </a:pP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6771236" y="743493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– Rituels 10’ </a:t>
            </a:r>
          </a:p>
          <a:p>
            <a:pPr algn="ctr">
              <a:lnSpc>
                <a:spcPct val="100000"/>
              </a:lnSpc>
            </a:pP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9366376" y="730779"/>
            <a:ext cx="2160000" cy="3547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– Rituels 10’ </a:t>
            </a:r>
          </a:p>
          <a:p>
            <a:pPr algn="ctr">
              <a:lnSpc>
                <a:spcPct val="100000"/>
              </a:lnSpc>
            </a:pP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8" name="CustomShape 33"/>
          <p:cNvSpPr/>
          <p:nvPr/>
        </p:nvSpPr>
        <p:spPr>
          <a:xfrm>
            <a:off x="4176096" y="1126059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du code 35’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Décodage, mot-outil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9" name="CustomShape 35"/>
          <p:cNvSpPr/>
          <p:nvPr/>
        </p:nvSpPr>
        <p:spPr>
          <a:xfrm>
            <a:off x="4176096" y="1914537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calcul mental 10’</a:t>
            </a:r>
          </a:p>
        </p:txBody>
      </p:sp>
      <p:sp>
        <p:nvSpPr>
          <p:cNvPr id="60" name="CustomShape 33"/>
          <p:cNvSpPr/>
          <p:nvPr/>
        </p:nvSpPr>
        <p:spPr>
          <a:xfrm>
            <a:off x="6771236" y="1131434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du code 35’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Découverte, décodage et graphisme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1" name="CustomShape 33"/>
          <p:cNvSpPr/>
          <p:nvPr/>
        </p:nvSpPr>
        <p:spPr>
          <a:xfrm>
            <a:off x="9363435" y="1128895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du code 35’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Décodage, graphisme et mot-outil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2" name="CustomShape 91"/>
          <p:cNvSpPr/>
          <p:nvPr/>
        </p:nvSpPr>
        <p:spPr>
          <a:xfrm>
            <a:off x="1573534" y="2308291"/>
            <a:ext cx="9949902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Atelier </a:t>
            </a:r>
            <a:r>
              <a:rPr lang="fr-FR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2   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: exercice sur le fichiers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Groupe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 : ateliers jeux  </a:t>
            </a: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20’	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 : lecture avec le 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roupe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 (CE1) étude de la langue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5" name="CustomShape 35"/>
          <p:cNvSpPr/>
          <p:nvPr/>
        </p:nvSpPr>
        <p:spPr>
          <a:xfrm>
            <a:off x="6771236" y="1921620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calcul mental 10’</a:t>
            </a:r>
          </a:p>
        </p:txBody>
      </p:sp>
      <p:sp>
        <p:nvSpPr>
          <p:cNvPr id="66" name="CustomShape 35"/>
          <p:cNvSpPr/>
          <p:nvPr/>
        </p:nvSpPr>
        <p:spPr>
          <a:xfrm>
            <a:off x="9363435" y="1919927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calcul mental 10’</a:t>
            </a:r>
          </a:p>
        </p:txBody>
      </p:sp>
      <p:sp>
        <p:nvSpPr>
          <p:cNvPr id="67" name="CustomShape 35"/>
          <p:cNvSpPr/>
          <p:nvPr/>
        </p:nvSpPr>
        <p:spPr>
          <a:xfrm>
            <a:off x="1573533" y="3113627"/>
            <a:ext cx="9952943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Atelier  3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: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jeux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Groupe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 :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avec le PE </a:t>
            </a: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20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’		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Groupe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 :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exercices dur le fichier   		Groupe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 (CE1) 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phonologie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1" name="CustomShape 48"/>
          <p:cNvSpPr/>
          <p:nvPr/>
        </p:nvSpPr>
        <p:spPr>
          <a:xfrm>
            <a:off x="6771236" y="4767122"/>
            <a:ext cx="2160000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2" name="CustomShape 91"/>
          <p:cNvSpPr/>
          <p:nvPr/>
        </p:nvSpPr>
        <p:spPr>
          <a:xfrm>
            <a:off x="1573534" y="2702053"/>
            <a:ext cx="2159999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50’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3" name="CustomShape 48"/>
          <p:cNvSpPr/>
          <p:nvPr/>
        </p:nvSpPr>
        <p:spPr>
          <a:xfrm>
            <a:off x="1580957" y="4394872"/>
            <a:ext cx="9942478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Maths flash 5’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4" name="CustomShape 48"/>
          <p:cNvSpPr/>
          <p:nvPr/>
        </p:nvSpPr>
        <p:spPr>
          <a:xfrm>
            <a:off x="4176096" y="4763668"/>
            <a:ext cx="2160000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 et Compréhension 30’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5" name="CustomShape 48"/>
          <p:cNvSpPr/>
          <p:nvPr/>
        </p:nvSpPr>
        <p:spPr>
          <a:xfrm>
            <a:off x="1580957" y="5940787"/>
            <a:ext cx="9942478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Devoirs et Cartable 10’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6" name="CustomShape 35"/>
          <p:cNvSpPr/>
          <p:nvPr/>
        </p:nvSpPr>
        <p:spPr>
          <a:xfrm>
            <a:off x="9359796" y="6320970"/>
            <a:ext cx="2160000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le monde 25’</a:t>
            </a:r>
          </a:p>
        </p:txBody>
      </p:sp>
      <p:sp>
        <p:nvSpPr>
          <p:cNvPr id="79" name="CustomShape 2"/>
          <p:cNvSpPr/>
          <p:nvPr/>
        </p:nvSpPr>
        <p:spPr>
          <a:xfrm>
            <a:off x="6778659" y="3501994"/>
            <a:ext cx="4765792" cy="3426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Écriture 15’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3" name="CustomShape 91"/>
          <p:cNvSpPr/>
          <p:nvPr/>
        </p:nvSpPr>
        <p:spPr>
          <a:xfrm>
            <a:off x="4176097" y="2703015"/>
            <a:ext cx="2159999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50’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4" name="CustomShape 91"/>
          <p:cNvSpPr/>
          <p:nvPr/>
        </p:nvSpPr>
        <p:spPr>
          <a:xfrm>
            <a:off x="9374088" y="2710959"/>
            <a:ext cx="2159999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50’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2" name="CustomShape 91"/>
          <p:cNvSpPr/>
          <p:nvPr/>
        </p:nvSpPr>
        <p:spPr>
          <a:xfrm>
            <a:off x="6810220" y="2711806"/>
            <a:ext cx="2159999" cy="359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50’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602764" y="3286548"/>
            <a:ext cx="45270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nother Fool DEMO" panose="02000508000000020004" pitchFamily="50" charset="0"/>
                <a:ea typeface="Please write me a song" panose="02000603000000000000" pitchFamily="2" charset="0"/>
              </a:rPr>
              <a:t>Emploi du temps </a:t>
            </a:r>
          </a:p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Please write me a song" panose="02000603000000000000" pitchFamily="2" charset="0"/>
              </a:rPr>
              <a:t>2023-2024</a:t>
            </a:r>
            <a:r>
              <a:rPr lang="fr-FR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Simplicity" panose="02000603000000000000" pitchFamily="2" charset="0"/>
              </a:rPr>
              <a:t>  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Simplicity" panose="02000603000000000000" pitchFamily="2" charset="0"/>
              </a:rPr>
              <a:t>p</a:t>
            </a:r>
            <a:r>
              <a:rPr lang="fr-FR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Simplicity" panose="02000603000000000000" pitchFamily="2" charset="0"/>
              </a:rPr>
              <a:t>é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Simplicity" panose="02000603000000000000" pitchFamily="2" charset="0"/>
              </a:rPr>
              <a:t>riode </a:t>
            </a:r>
            <a:r>
              <a:rPr lang="fr-FR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viar Dreams" panose="020B0402020204020504" pitchFamily="34" charset="0"/>
                <a:ea typeface="Simplicity" panose="02000603000000000000" pitchFamily="2" charset="0"/>
              </a:rPr>
              <a:t>1</a:t>
            </a:r>
          </a:p>
        </p:txBody>
      </p:sp>
      <p:pic>
        <p:nvPicPr>
          <p:cNvPr id="1026" name="Picture 2" descr="7433edaf9bff6eb163a78f28d4bebf1b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90" b="4476"/>
          <a:stretch/>
        </p:blipFill>
        <p:spPr bwMode="auto">
          <a:xfrm>
            <a:off x="107541" y="70628"/>
            <a:ext cx="1136219" cy="154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5-removebg-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28" y="4829760"/>
            <a:ext cx="1467087" cy="20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56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6722" y="-6120"/>
            <a:ext cx="11805278" cy="6864120"/>
          </a:xfrm>
          <a:prstGeom prst="rect">
            <a:avLst/>
          </a:prstGeom>
          <a:solidFill>
            <a:srgbClr val="DAD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2" name="Picture 2" descr="Images La Texture Du Bois | Vecteurs, photos et PSD grat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5" b="19931"/>
          <a:stretch>
            <a:fillRect/>
          </a:stretch>
        </p:blipFill>
        <p:spPr bwMode="auto">
          <a:xfrm rot="16200000">
            <a:off x="-2396011" y="2383747"/>
            <a:ext cx="6864120" cy="20843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CustomShape 1"/>
          <p:cNvSpPr/>
          <p:nvPr/>
        </p:nvSpPr>
        <p:spPr>
          <a:xfrm rot="16200000">
            <a:off x="-820127" y="3256244"/>
            <a:ext cx="3547538" cy="1270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32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Emploi du temps </a:t>
            </a:r>
            <a:endParaRPr lang="fr-FR" sz="320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2022-2023</a:t>
            </a: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 </a:t>
            </a:r>
            <a:r>
              <a:rPr lang="fr-FR" sz="32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 </a:t>
            </a: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période 1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implicity" panose="02000603000000000000" pitchFamily="2" charset="0"/>
              <a:ea typeface="Simplicity" panose="02000603000000000000" pitchFamily="2" charset="0"/>
            </a:endParaRPr>
          </a:p>
        </p:txBody>
      </p:sp>
      <p:sp>
        <p:nvSpPr>
          <p:cNvPr id="4" name="CustomShape 1"/>
          <p:cNvSpPr/>
          <p:nvPr/>
        </p:nvSpPr>
        <p:spPr>
          <a:xfrm rot="16200000">
            <a:off x="384566" y="280555"/>
            <a:ext cx="1339933" cy="1270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54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ood Mood" panose="02000500000000000000" pitchFamily="2" charset="0"/>
                <a:ea typeface="Please write me a song" panose="02000603000000000000" pitchFamily="2" charset="0"/>
              </a:rPr>
              <a:t>CE</a:t>
            </a:r>
            <a:r>
              <a:rPr lang="fr-FR" sz="54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</a:t>
            </a:r>
            <a:endParaRPr lang="fr-FR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5" name="Picture 4" descr="Photos Bois, 2 322 000+ photos de haute qualité gratu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7"/>
          <a:stretch/>
        </p:blipFill>
        <p:spPr bwMode="auto">
          <a:xfrm rot="21600000">
            <a:off x="2105957" y="1612"/>
            <a:ext cx="1099060" cy="3606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4" descr="Photos Bois, 2 322 000+ photos de haute qualité gratu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7"/>
          <a:stretch/>
        </p:blipFill>
        <p:spPr bwMode="auto">
          <a:xfrm rot="21600000">
            <a:off x="2092329" y="3275375"/>
            <a:ext cx="1099060" cy="3606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6" name="CustomShape 17"/>
          <p:cNvSpPr/>
          <p:nvPr/>
        </p:nvSpPr>
        <p:spPr>
          <a:xfrm>
            <a:off x="7902131" y="372068"/>
            <a:ext cx="1631882" cy="336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JEUDI</a:t>
            </a:r>
          </a:p>
        </p:txBody>
      </p:sp>
      <p:sp>
        <p:nvSpPr>
          <p:cNvPr id="77" name="CustomShape 33"/>
          <p:cNvSpPr/>
          <p:nvPr/>
        </p:nvSpPr>
        <p:spPr>
          <a:xfrm>
            <a:off x="3556147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Étude de la langue 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8" name="CustomShape 35"/>
          <p:cNvSpPr/>
          <p:nvPr/>
        </p:nvSpPr>
        <p:spPr>
          <a:xfrm>
            <a:off x="3556147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0" name="CustomShape 52"/>
          <p:cNvSpPr/>
          <p:nvPr/>
        </p:nvSpPr>
        <p:spPr>
          <a:xfrm>
            <a:off x="3582785" y="4201614"/>
            <a:ext cx="3771143" cy="951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</a:p>
          <a:p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J1 questionner le monde manipulation </a:t>
            </a:r>
          </a:p>
          <a:p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J2 rallye lecture/ fluence</a:t>
            </a:r>
          </a:p>
          <a:p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J3 questionner le monde leçon ,exploitation</a:t>
            </a:r>
          </a:p>
          <a:p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J4 ateliers jeux (phono, </a:t>
            </a:r>
            <a:r>
              <a:rPr lang="fr-FR" sz="1100" dirty="0" err="1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edl</a:t>
            </a:r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, maths, </a:t>
            </a:r>
            <a:r>
              <a:rPr lang="fr-FR" sz="1100" dirty="0" err="1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qlm</a:t>
            </a:r>
            <a:r>
              <a:rPr lang="fr-FR" sz="11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…)</a:t>
            </a:r>
            <a:endParaRPr lang="fr-FR" sz="1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1" name="CustomShape 55"/>
          <p:cNvSpPr/>
          <p:nvPr/>
        </p:nvSpPr>
        <p:spPr>
          <a:xfrm>
            <a:off x="5540726" y="277036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4 groupes</a:t>
            </a:r>
          </a:p>
        </p:txBody>
      </p:sp>
      <p:sp>
        <p:nvSpPr>
          <p:cNvPr id="82" name="CustomShape 86"/>
          <p:cNvSpPr/>
          <p:nvPr/>
        </p:nvSpPr>
        <p:spPr>
          <a:xfrm>
            <a:off x="7823016" y="57395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</a:t>
            </a:r>
          </a:p>
        </p:txBody>
      </p:sp>
      <p:sp>
        <p:nvSpPr>
          <p:cNvPr id="83" name="CustomShape 91"/>
          <p:cNvSpPr/>
          <p:nvPr/>
        </p:nvSpPr>
        <p:spPr>
          <a:xfrm>
            <a:off x="5540726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de la langue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Grammaire / conjugaison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4" name="CustomShape 95"/>
          <p:cNvSpPr/>
          <p:nvPr/>
        </p:nvSpPr>
        <p:spPr>
          <a:xfrm>
            <a:off x="7816043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de la langue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Lexique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5" name="CustomShape 61"/>
          <p:cNvSpPr/>
          <p:nvPr/>
        </p:nvSpPr>
        <p:spPr>
          <a:xfrm>
            <a:off x="9767048" y="423024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préau)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6" name="CustomShape 67"/>
          <p:cNvSpPr/>
          <p:nvPr/>
        </p:nvSpPr>
        <p:spPr>
          <a:xfrm>
            <a:off x="3556147" y="57395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7" name="CustomShape 70"/>
          <p:cNvSpPr/>
          <p:nvPr/>
        </p:nvSpPr>
        <p:spPr>
          <a:xfrm>
            <a:off x="5540726" y="621765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(salle éminence)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88" name="CustomShape 48"/>
          <p:cNvSpPr/>
          <p:nvPr/>
        </p:nvSpPr>
        <p:spPr>
          <a:xfrm>
            <a:off x="5540726" y="3386343"/>
            <a:ext cx="1813202" cy="1796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</a:p>
        </p:txBody>
      </p:sp>
      <p:sp>
        <p:nvSpPr>
          <p:cNvPr id="89" name="CustomShape 40"/>
          <p:cNvSpPr/>
          <p:nvPr/>
        </p:nvSpPr>
        <p:spPr>
          <a:xfrm>
            <a:off x="9782871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90" name="CustomShape 2"/>
          <p:cNvSpPr/>
          <p:nvPr/>
        </p:nvSpPr>
        <p:spPr>
          <a:xfrm>
            <a:off x="3556147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1" name="CustomShape 57"/>
          <p:cNvSpPr/>
          <p:nvPr/>
        </p:nvSpPr>
        <p:spPr>
          <a:xfrm>
            <a:off x="9782871" y="277036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4 groupes</a:t>
            </a:r>
          </a:p>
        </p:txBody>
      </p:sp>
      <p:sp>
        <p:nvSpPr>
          <p:cNvPr id="92" name="CustomShape 83"/>
          <p:cNvSpPr/>
          <p:nvPr/>
        </p:nvSpPr>
        <p:spPr>
          <a:xfrm>
            <a:off x="9782871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Production d’écrits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3" name="CustomShape 20"/>
          <p:cNvSpPr/>
          <p:nvPr/>
        </p:nvSpPr>
        <p:spPr>
          <a:xfrm>
            <a:off x="7865970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Rituels </a:t>
            </a:r>
            <a:r>
              <a:rPr lang="fr-FR" sz="12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5" name="CustomShape 35"/>
          <p:cNvSpPr/>
          <p:nvPr/>
        </p:nvSpPr>
        <p:spPr>
          <a:xfrm>
            <a:off x="5540726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96" name="Rectangle à coins arrondis 95"/>
          <p:cNvSpPr/>
          <p:nvPr/>
        </p:nvSpPr>
        <p:spPr>
          <a:xfrm>
            <a:off x="7269923" y="3982114"/>
            <a:ext cx="6131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7" name="CustomShape 35"/>
          <p:cNvSpPr/>
          <p:nvPr/>
        </p:nvSpPr>
        <p:spPr>
          <a:xfrm>
            <a:off x="7816043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98" name="CustomShape 52"/>
          <p:cNvSpPr/>
          <p:nvPr/>
        </p:nvSpPr>
        <p:spPr>
          <a:xfrm>
            <a:off x="7808694" y="4201614"/>
            <a:ext cx="1858796" cy="951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</a:p>
          <a:p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J1 questionner le monde manipulation </a:t>
            </a:r>
          </a:p>
          <a:p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J2 rallye lecture/ fluence</a:t>
            </a:r>
          </a:p>
          <a:p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J3 questionner le monde leçon ,exploitation</a:t>
            </a:r>
          </a:p>
          <a:p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J4 ateliers jeux (phono, </a:t>
            </a:r>
            <a:r>
              <a:rPr lang="fr-FR" sz="900" dirty="0" err="1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edl</a:t>
            </a:r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, maths, </a:t>
            </a:r>
            <a:r>
              <a:rPr lang="fr-FR" sz="900" dirty="0" err="1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qlm</a:t>
            </a:r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…)</a:t>
            </a:r>
            <a:endParaRPr lang="fr-FR" sz="9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99" name="Rectangle à coins arrondis 98"/>
          <p:cNvSpPr/>
          <p:nvPr/>
        </p:nvSpPr>
        <p:spPr>
          <a:xfrm>
            <a:off x="-60392" y="532272"/>
            <a:ext cx="61319" cy="72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0" name="CustomShape 2"/>
          <p:cNvSpPr/>
          <p:nvPr/>
        </p:nvSpPr>
        <p:spPr>
          <a:xfrm>
            <a:off x="3551113" y="1359356"/>
            <a:ext cx="3802816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Routine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Plan de travail + écriture</a:t>
            </a:r>
          </a:p>
        </p:txBody>
      </p:sp>
      <p:sp>
        <p:nvSpPr>
          <p:cNvPr id="101" name="CustomShape 2"/>
          <p:cNvSpPr/>
          <p:nvPr/>
        </p:nvSpPr>
        <p:spPr>
          <a:xfrm>
            <a:off x="7801617" y="1361756"/>
            <a:ext cx="3794456" cy="3426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Routine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Plan de travail + écriture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540726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+ Date + calendrier</a:t>
            </a: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3" name="CustomShape 20"/>
          <p:cNvSpPr/>
          <p:nvPr/>
        </p:nvSpPr>
        <p:spPr>
          <a:xfrm>
            <a:off x="9775898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</a:t>
            </a:r>
            <a:r>
              <a:rPr lang="fr-FR" sz="12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4" name="CustomShape 55"/>
          <p:cNvSpPr/>
          <p:nvPr/>
        </p:nvSpPr>
        <p:spPr>
          <a:xfrm>
            <a:off x="3556147" y="277036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groupes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5" name="CustomShape 55"/>
          <p:cNvSpPr/>
          <p:nvPr/>
        </p:nvSpPr>
        <p:spPr>
          <a:xfrm>
            <a:off x="7816043" y="3220963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4 groupes</a:t>
            </a:r>
          </a:p>
        </p:txBody>
      </p:sp>
      <p:sp>
        <p:nvSpPr>
          <p:cNvPr id="106" name="CustomShape 55"/>
          <p:cNvSpPr/>
          <p:nvPr/>
        </p:nvSpPr>
        <p:spPr>
          <a:xfrm>
            <a:off x="3556147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offerte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7" name="CustomShape 55"/>
          <p:cNvSpPr/>
          <p:nvPr/>
        </p:nvSpPr>
        <p:spPr>
          <a:xfrm>
            <a:off x="7855020" y="3702638"/>
            <a:ext cx="1799154" cy="3627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offerte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9" name="CustomShape 35"/>
          <p:cNvSpPr/>
          <p:nvPr/>
        </p:nvSpPr>
        <p:spPr>
          <a:xfrm>
            <a:off x="9747288" y="57395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EMC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0" name="CustomShape 70"/>
          <p:cNvSpPr/>
          <p:nvPr/>
        </p:nvSpPr>
        <p:spPr>
          <a:xfrm>
            <a:off x="3570401" y="621765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city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1" name="CustomShape 61"/>
          <p:cNvSpPr/>
          <p:nvPr/>
        </p:nvSpPr>
        <p:spPr>
          <a:xfrm>
            <a:off x="7854287" y="621765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(préau) 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cxnSp>
        <p:nvCxnSpPr>
          <p:cNvPr id="113" name="Connecteur droit 112"/>
          <p:cNvCxnSpPr/>
          <p:nvPr/>
        </p:nvCxnSpPr>
        <p:spPr>
          <a:xfrm>
            <a:off x="3551112" y="3659548"/>
            <a:ext cx="8001231" cy="0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ustomShape 78"/>
          <p:cNvSpPr/>
          <p:nvPr/>
        </p:nvSpPr>
        <p:spPr>
          <a:xfrm>
            <a:off x="5540726" y="57395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monde</a:t>
            </a:r>
          </a:p>
        </p:txBody>
      </p:sp>
      <p:sp>
        <p:nvSpPr>
          <p:cNvPr id="116" name="CustomShape 55"/>
          <p:cNvSpPr/>
          <p:nvPr/>
        </p:nvSpPr>
        <p:spPr>
          <a:xfrm>
            <a:off x="5514631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Ecoute musicale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7" name="CustomShape 55"/>
          <p:cNvSpPr/>
          <p:nvPr/>
        </p:nvSpPr>
        <p:spPr>
          <a:xfrm>
            <a:off x="9767048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Ecoute musicale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8" name="CustomShape 84"/>
          <p:cNvSpPr/>
          <p:nvPr/>
        </p:nvSpPr>
        <p:spPr>
          <a:xfrm>
            <a:off x="5540726" y="3194893"/>
            <a:ext cx="1813202" cy="1574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Orthographe/dictée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9" name="CustomShape 48"/>
          <p:cNvSpPr/>
          <p:nvPr/>
        </p:nvSpPr>
        <p:spPr>
          <a:xfrm>
            <a:off x="7818393" y="2946753"/>
            <a:ext cx="1813202" cy="1796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0" name="CustomShape 84"/>
          <p:cNvSpPr/>
          <p:nvPr/>
        </p:nvSpPr>
        <p:spPr>
          <a:xfrm>
            <a:off x="7829989" y="2730364"/>
            <a:ext cx="1813202" cy="1574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Orthographe/dictée</a:t>
            </a:r>
          </a:p>
        </p:txBody>
      </p:sp>
      <p:sp>
        <p:nvSpPr>
          <p:cNvPr id="121" name="CustomShape 48"/>
          <p:cNvSpPr/>
          <p:nvPr/>
        </p:nvSpPr>
        <p:spPr>
          <a:xfrm>
            <a:off x="9781548" y="3439344"/>
            <a:ext cx="1813202" cy="1796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</a:p>
        </p:txBody>
      </p:sp>
      <p:sp>
        <p:nvSpPr>
          <p:cNvPr id="122" name="CustomShape 84"/>
          <p:cNvSpPr/>
          <p:nvPr/>
        </p:nvSpPr>
        <p:spPr>
          <a:xfrm>
            <a:off x="9793144" y="3222955"/>
            <a:ext cx="1813202" cy="1574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Orthographe/dictée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eAllureScript2i" panose="02000803000000000000" pitchFamily="50" charset="0"/>
            </a:endParaRPr>
          </a:p>
        </p:txBody>
      </p:sp>
      <p:sp>
        <p:nvSpPr>
          <p:cNvPr id="123" name="CustomShape 48"/>
          <p:cNvSpPr/>
          <p:nvPr/>
        </p:nvSpPr>
        <p:spPr>
          <a:xfrm>
            <a:off x="3556147" y="3240696"/>
            <a:ext cx="1813202" cy="336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24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3716774" y="-903123"/>
            <a:ext cx="1506205" cy="18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5728052" y="-856078"/>
            <a:ext cx="1506205" cy="17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8071804" y="-902335"/>
            <a:ext cx="1459613" cy="17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9962330" y="-899361"/>
            <a:ext cx="1506205" cy="17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ZoneTexte 127"/>
          <p:cNvSpPr txBox="1"/>
          <p:nvPr/>
        </p:nvSpPr>
        <p:spPr>
          <a:xfrm>
            <a:off x="3876903" y="257219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LUNDI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5846296" y="272885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MARDI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8208637" y="248339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JEUDI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10030515" y="258651"/>
            <a:ext cx="1369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VENDREDI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133" name="CustomShape 38"/>
          <p:cNvSpPr/>
          <p:nvPr/>
        </p:nvSpPr>
        <p:spPr>
          <a:xfrm>
            <a:off x="9782871" y="465989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oésie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34" name="CustomShape 78"/>
          <p:cNvSpPr/>
          <p:nvPr/>
        </p:nvSpPr>
        <p:spPr>
          <a:xfrm>
            <a:off x="3556147" y="526921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le monde</a:t>
            </a:r>
          </a:p>
        </p:txBody>
      </p:sp>
      <p:sp>
        <p:nvSpPr>
          <p:cNvPr id="135" name="CustomShape 78"/>
          <p:cNvSpPr/>
          <p:nvPr/>
        </p:nvSpPr>
        <p:spPr>
          <a:xfrm>
            <a:off x="7840972" y="526921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le monde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36" name="CustomShape 86"/>
          <p:cNvSpPr/>
          <p:nvPr/>
        </p:nvSpPr>
        <p:spPr>
          <a:xfrm>
            <a:off x="5540726" y="526921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</a:t>
            </a:r>
          </a:p>
        </p:txBody>
      </p:sp>
      <p:sp>
        <p:nvSpPr>
          <p:cNvPr id="63" name="CustomShape 38"/>
          <p:cNvSpPr/>
          <p:nvPr/>
        </p:nvSpPr>
        <p:spPr>
          <a:xfrm>
            <a:off x="9782871" y="5254344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Finir les travaux en cours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4" name="CustomShape 35"/>
          <p:cNvSpPr/>
          <p:nvPr/>
        </p:nvSpPr>
        <p:spPr>
          <a:xfrm>
            <a:off x="9747288" y="6196537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rangement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7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22" y="-6120"/>
            <a:ext cx="11805278" cy="6864120"/>
          </a:xfrm>
          <a:prstGeom prst="rect">
            <a:avLst/>
          </a:prstGeom>
          <a:solidFill>
            <a:srgbClr val="DAD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3" name="Picture 2" descr="Images La Texture Du Bois | Vecteurs, photos et PSD grat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5" b="19931"/>
          <a:stretch>
            <a:fillRect/>
          </a:stretch>
        </p:blipFill>
        <p:spPr bwMode="auto">
          <a:xfrm rot="16200000">
            <a:off x="-2396011" y="2383747"/>
            <a:ext cx="6864120" cy="20843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CustomShape 1"/>
          <p:cNvSpPr/>
          <p:nvPr/>
        </p:nvSpPr>
        <p:spPr>
          <a:xfrm rot="16200000">
            <a:off x="-820127" y="3256244"/>
            <a:ext cx="3547538" cy="1270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32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Emploi du temps </a:t>
            </a:r>
            <a:endParaRPr lang="fr-FR" sz="320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2022-2023</a:t>
            </a: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 </a:t>
            </a:r>
            <a:r>
              <a:rPr lang="fr-FR" sz="32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 </a:t>
            </a:r>
            <a:r>
              <a:rPr lang="fr-FR" sz="32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mplicity" panose="02000603000000000000" pitchFamily="2" charset="0"/>
                <a:ea typeface="Simplicity" panose="02000603000000000000" pitchFamily="2" charset="0"/>
              </a:rPr>
              <a:t>période 3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implicity" panose="02000603000000000000" pitchFamily="2" charset="0"/>
              <a:ea typeface="Simplicity" panose="02000603000000000000" pitchFamily="2" charset="0"/>
            </a:endParaRPr>
          </a:p>
        </p:txBody>
      </p:sp>
      <p:sp>
        <p:nvSpPr>
          <p:cNvPr id="5" name="CustomShape 1"/>
          <p:cNvSpPr/>
          <p:nvPr/>
        </p:nvSpPr>
        <p:spPr>
          <a:xfrm rot="16200000">
            <a:off x="384566" y="280555"/>
            <a:ext cx="1339933" cy="1270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54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ood Mood" panose="02000500000000000000" pitchFamily="2" charset="0"/>
                <a:ea typeface="Please write me a song" panose="02000603000000000000" pitchFamily="2" charset="0"/>
              </a:rPr>
              <a:t>CE</a:t>
            </a:r>
            <a:r>
              <a:rPr lang="fr-FR" sz="540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</a:t>
            </a:r>
            <a:endParaRPr lang="fr-FR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6" name="Picture 4" descr="Photos Bois, 2 322 000+ photos de haute qualité gratu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7"/>
          <a:stretch/>
        </p:blipFill>
        <p:spPr bwMode="auto">
          <a:xfrm rot="21600000">
            <a:off x="2105957" y="1612"/>
            <a:ext cx="1099060" cy="3606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4" descr="Photos Bois, 2 322 000+ photos de haute qualité gratu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7"/>
          <a:stretch/>
        </p:blipFill>
        <p:spPr bwMode="auto">
          <a:xfrm rot="21600000">
            <a:off x="2092329" y="3275375"/>
            <a:ext cx="1099060" cy="3606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CustomShape 17"/>
          <p:cNvSpPr/>
          <p:nvPr/>
        </p:nvSpPr>
        <p:spPr>
          <a:xfrm>
            <a:off x="7902131" y="372068"/>
            <a:ext cx="1631882" cy="336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>
                <a:uFill>
                  <a:solidFill>
                    <a:srgbClr val="FFFFFF"/>
                  </a:solidFill>
                </a:uFill>
                <a:latin typeface="BelleAllureScript2i" panose="02000803000000000000" pitchFamily="50" charset="0"/>
              </a:rPr>
              <a:t>JEUDI</a:t>
            </a:r>
          </a:p>
        </p:txBody>
      </p:sp>
      <p:sp>
        <p:nvSpPr>
          <p:cNvPr id="9" name="CustomShape 33"/>
          <p:cNvSpPr/>
          <p:nvPr/>
        </p:nvSpPr>
        <p:spPr>
          <a:xfrm>
            <a:off x="3556147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Étude de la langue 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" name="CustomShape 35"/>
          <p:cNvSpPr/>
          <p:nvPr/>
        </p:nvSpPr>
        <p:spPr>
          <a:xfrm>
            <a:off x="3556147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1" name="CustomShape 52"/>
          <p:cNvSpPr/>
          <p:nvPr/>
        </p:nvSpPr>
        <p:spPr>
          <a:xfrm>
            <a:off x="3582785" y="4201614"/>
            <a:ext cx="1812659" cy="951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05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</a:p>
          <a:p>
            <a:pPr marL="171450" indent="-171450">
              <a:buFontTx/>
              <a:buChar char="-"/>
            </a:pPr>
            <a:r>
              <a:rPr lang="fr-FR" sz="105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Devoirs</a:t>
            </a:r>
          </a:p>
          <a:p>
            <a:pPr marL="171450" indent="-171450">
              <a:buFontTx/>
              <a:buChar char="-"/>
            </a:pPr>
            <a:r>
              <a:rPr lang="fr-FR" sz="105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jeux</a:t>
            </a:r>
          </a:p>
          <a:p>
            <a:pPr marL="171450" indent="-171450">
              <a:buFontTx/>
              <a:buChar char="-"/>
            </a:pPr>
            <a:r>
              <a:rPr lang="fr-FR" sz="105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Une activité</a:t>
            </a:r>
            <a:endParaRPr lang="fr-FR" sz="105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" name="CustomShape 86"/>
          <p:cNvSpPr/>
          <p:nvPr/>
        </p:nvSpPr>
        <p:spPr>
          <a:xfrm>
            <a:off x="7823016" y="57395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</a:t>
            </a:r>
          </a:p>
        </p:txBody>
      </p:sp>
      <p:sp>
        <p:nvSpPr>
          <p:cNvPr id="13" name="CustomShape 91"/>
          <p:cNvSpPr/>
          <p:nvPr/>
        </p:nvSpPr>
        <p:spPr>
          <a:xfrm>
            <a:off x="5540726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de la langue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Grammaire / conjugaison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4" name="CustomShape 95"/>
          <p:cNvSpPr/>
          <p:nvPr/>
        </p:nvSpPr>
        <p:spPr>
          <a:xfrm>
            <a:off x="7816043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Etude de la langue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Lexique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5" name="CustomShape 61"/>
          <p:cNvSpPr/>
          <p:nvPr/>
        </p:nvSpPr>
        <p:spPr>
          <a:xfrm>
            <a:off x="9770215" y="423024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préau)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6" name="CustomShape 67"/>
          <p:cNvSpPr/>
          <p:nvPr/>
        </p:nvSpPr>
        <p:spPr>
          <a:xfrm>
            <a:off x="3556147" y="5277740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Arts plastiques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7" name="CustomShape 70"/>
          <p:cNvSpPr/>
          <p:nvPr/>
        </p:nvSpPr>
        <p:spPr>
          <a:xfrm>
            <a:off x="5540726" y="575584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(salle éminence)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8" name="CustomShape 48"/>
          <p:cNvSpPr/>
          <p:nvPr/>
        </p:nvSpPr>
        <p:spPr>
          <a:xfrm>
            <a:off x="5540726" y="3015463"/>
            <a:ext cx="1813202" cy="5505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</a:p>
        </p:txBody>
      </p:sp>
      <p:sp>
        <p:nvSpPr>
          <p:cNvPr id="19" name="CustomShape 40"/>
          <p:cNvSpPr/>
          <p:nvPr/>
        </p:nvSpPr>
        <p:spPr>
          <a:xfrm>
            <a:off x="9782871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20" name="CustomShape 2"/>
          <p:cNvSpPr/>
          <p:nvPr/>
        </p:nvSpPr>
        <p:spPr>
          <a:xfrm>
            <a:off x="3556147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1" name="CustomShape 83"/>
          <p:cNvSpPr/>
          <p:nvPr/>
        </p:nvSpPr>
        <p:spPr>
          <a:xfrm>
            <a:off x="9782871" y="2300026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Production d’écrits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2" name="CustomShape 20"/>
          <p:cNvSpPr/>
          <p:nvPr/>
        </p:nvSpPr>
        <p:spPr>
          <a:xfrm>
            <a:off x="7865970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Rituels </a:t>
            </a:r>
            <a:r>
              <a:rPr lang="fr-FR" sz="12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3" name="CustomShape 35"/>
          <p:cNvSpPr/>
          <p:nvPr/>
        </p:nvSpPr>
        <p:spPr>
          <a:xfrm>
            <a:off x="5540726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269923" y="3982114"/>
            <a:ext cx="6131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5" name="CustomShape 35"/>
          <p:cNvSpPr/>
          <p:nvPr/>
        </p:nvSpPr>
        <p:spPr>
          <a:xfrm>
            <a:off x="7816043" y="182969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Mathématiques + calcul mental</a:t>
            </a:r>
          </a:p>
        </p:txBody>
      </p:sp>
      <p:sp>
        <p:nvSpPr>
          <p:cNvPr id="26" name="CustomShape 52"/>
          <p:cNvSpPr/>
          <p:nvPr/>
        </p:nvSpPr>
        <p:spPr>
          <a:xfrm>
            <a:off x="7872213" y="4870792"/>
            <a:ext cx="1858796" cy="743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Devoirs           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jeux</a:t>
            </a:r>
            <a:endParaRPr lang="fr-FR" sz="9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-60392" y="532272"/>
            <a:ext cx="61319" cy="72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8" name="CustomShape 2"/>
          <p:cNvSpPr/>
          <p:nvPr/>
        </p:nvSpPr>
        <p:spPr>
          <a:xfrm>
            <a:off x="3551113" y="1359356"/>
            <a:ext cx="3802816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Routine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Plan de travail + écriture</a:t>
            </a:r>
          </a:p>
        </p:txBody>
      </p:sp>
      <p:sp>
        <p:nvSpPr>
          <p:cNvPr id="29" name="CustomShape 2"/>
          <p:cNvSpPr/>
          <p:nvPr/>
        </p:nvSpPr>
        <p:spPr>
          <a:xfrm>
            <a:off x="7801617" y="1361756"/>
            <a:ext cx="3794456" cy="3426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Routine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Plan de travail + écriture</a:t>
            </a:r>
          </a:p>
        </p:txBody>
      </p:sp>
      <p:sp>
        <p:nvSpPr>
          <p:cNvPr id="30" name="CustomShape 2"/>
          <p:cNvSpPr/>
          <p:nvPr/>
        </p:nvSpPr>
        <p:spPr>
          <a:xfrm>
            <a:off x="5540726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+ Date + calendrier</a:t>
            </a: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1" name="CustomShape 20"/>
          <p:cNvSpPr/>
          <p:nvPr/>
        </p:nvSpPr>
        <p:spPr>
          <a:xfrm>
            <a:off x="9775898" y="889021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ACCUEIL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12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Carte - Rituels </a:t>
            </a:r>
            <a:r>
              <a:rPr lang="fr-FR" sz="12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+ Date + calendrier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2" name="CustomShape 55"/>
          <p:cNvSpPr/>
          <p:nvPr/>
        </p:nvSpPr>
        <p:spPr>
          <a:xfrm>
            <a:off x="3556147" y="2770361"/>
            <a:ext cx="1813202" cy="8289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groupes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3" name="CustomShape 55"/>
          <p:cNvSpPr/>
          <p:nvPr/>
        </p:nvSpPr>
        <p:spPr>
          <a:xfrm>
            <a:off x="7816043" y="2973137"/>
            <a:ext cx="1813202" cy="5928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Littérature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Ateliers 4 groupes</a:t>
            </a:r>
          </a:p>
        </p:txBody>
      </p:sp>
      <p:sp>
        <p:nvSpPr>
          <p:cNvPr id="34" name="CustomShape 55"/>
          <p:cNvSpPr/>
          <p:nvPr/>
        </p:nvSpPr>
        <p:spPr>
          <a:xfrm>
            <a:off x="3556147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Lecture offerte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5" name="CustomShape 55"/>
          <p:cNvSpPr/>
          <p:nvPr/>
        </p:nvSpPr>
        <p:spPr>
          <a:xfrm>
            <a:off x="7855020" y="3702638"/>
            <a:ext cx="1799154" cy="3627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Ecoute musicale</a:t>
            </a:r>
          </a:p>
        </p:txBody>
      </p:sp>
      <p:sp>
        <p:nvSpPr>
          <p:cNvPr id="36" name="CustomShape 35"/>
          <p:cNvSpPr/>
          <p:nvPr/>
        </p:nvSpPr>
        <p:spPr>
          <a:xfrm>
            <a:off x="9770215" y="5499408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EMC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7" name="CustomShape 70"/>
          <p:cNvSpPr/>
          <p:nvPr/>
        </p:nvSpPr>
        <p:spPr>
          <a:xfrm>
            <a:off x="3570401" y="5755843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city</a:t>
            </a: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8" name="CustomShape 61"/>
          <p:cNvSpPr/>
          <p:nvPr/>
        </p:nvSpPr>
        <p:spPr>
          <a:xfrm>
            <a:off x="7865970" y="4193243"/>
            <a:ext cx="1813202" cy="6024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(préau) 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3551112" y="3659548"/>
            <a:ext cx="8001231" cy="0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stomShape 78"/>
          <p:cNvSpPr/>
          <p:nvPr/>
        </p:nvSpPr>
        <p:spPr>
          <a:xfrm>
            <a:off x="5540726" y="4203717"/>
            <a:ext cx="1813202" cy="9497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Questionner </a:t>
            </a: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monde</a:t>
            </a:r>
          </a:p>
        </p:txBody>
      </p:sp>
      <p:sp>
        <p:nvSpPr>
          <p:cNvPr id="41" name="CustomShape 55"/>
          <p:cNvSpPr/>
          <p:nvPr/>
        </p:nvSpPr>
        <p:spPr>
          <a:xfrm>
            <a:off x="5514631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Silence on </a:t>
            </a:r>
            <a:r>
              <a:rPr lang="fr-FR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llit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42" name="CustomShape 55"/>
          <p:cNvSpPr/>
          <p:nvPr/>
        </p:nvSpPr>
        <p:spPr>
          <a:xfrm>
            <a:off x="9757168" y="3702638"/>
            <a:ext cx="1839297" cy="364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Un jour une œuvre </a:t>
            </a:r>
            <a:endParaRPr lang="fr-F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43" name="CustomShape 84"/>
          <p:cNvSpPr/>
          <p:nvPr/>
        </p:nvSpPr>
        <p:spPr>
          <a:xfrm>
            <a:off x="5540726" y="2792047"/>
            <a:ext cx="1813202" cy="1631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Orthographe/dictée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44" name="CustomShape 84"/>
          <p:cNvSpPr/>
          <p:nvPr/>
        </p:nvSpPr>
        <p:spPr>
          <a:xfrm>
            <a:off x="7829989" y="2730364"/>
            <a:ext cx="1813202" cy="1574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Orthographe/dictée</a:t>
            </a:r>
          </a:p>
        </p:txBody>
      </p:sp>
      <p:pic>
        <p:nvPicPr>
          <p:cNvPr id="45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3716774" y="-903123"/>
            <a:ext cx="1506205" cy="18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5728052" y="-856078"/>
            <a:ext cx="1506205" cy="17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8071804" y="-902335"/>
            <a:ext cx="1459613" cy="17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Photos Bois, 2 322 000+ photos de haute qualité gratuites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b="16370"/>
          <a:stretch>
            <a:fillRect/>
          </a:stretch>
        </p:blipFill>
        <p:spPr bwMode="auto">
          <a:xfrm rot="27000000">
            <a:off x="9962330" y="-899361"/>
            <a:ext cx="1506205" cy="17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876903" y="257219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LUNDI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846296" y="272885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MARDI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208637" y="248339"/>
            <a:ext cx="11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JEUDI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0030515" y="258651"/>
            <a:ext cx="1369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viar Dreams" panose="020B0402020204020504" pitchFamily="34" charset="0"/>
              </a:rPr>
              <a:t>VENDREDI</a:t>
            </a:r>
            <a:endParaRPr lang="fr-FR" sz="2000" dirty="0">
              <a:latin typeface="Caviar Dreams" panose="020B0402020204020504" pitchFamily="34" charset="0"/>
            </a:endParaRPr>
          </a:p>
        </p:txBody>
      </p:sp>
      <p:sp>
        <p:nvSpPr>
          <p:cNvPr id="53" name="CustomShape 38"/>
          <p:cNvSpPr/>
          <p:nvPr/>
        </p:nvSpPr>
        <p:spPr>
          <a:xfrm>
            <a:off x="9770215" y="4659895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</a:t>
            </a: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oésie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4" name="CustomShape 38"/>
          <p:cNvSpPr/>
          <p:nvPr/>
        </p:nvSpPr>
        <p:spPr>
          <a:xfrm>
            <a:off x="9770215" y="5078852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Finir les travaux en cours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5" name="CustomShape 35"/>
          <p:cNvSpPr/>
          <p:nvPr/>
        </p:nvSpPr>
        <p:spPr>
          <a:xfrm>
            <a:off x="9770215" y="5900975"/>
            <a:ext cx="1813202" cy="1423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rangement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6" name="CustomShape 48"/>
          <p:cNvSpPr/>
          <p:nvPr/>
        </p:nvSpPr>
        <p:spPr>
          <a:xfrm>
            <a:off x="9782871" y="2946996"/>
            <a:ext cx="1813202" cy="5505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Anglais (brassage)</a:t>
            </a:r>
          </a:p>
        </p:txBody>
      </p:sp>
      <p:sp>
        <p:nvSpPr>
          <p:cNvPr id="57" name="CustomShape 84"/>
          <p:cNvSpPr/>
          <p:nvPr/>
        </p:nvSpPr>
        <p:spPr>
          <a:xfrm>
            <a:off x="9782871" y="2723580"/>
            <a:ext cx="1813202" cy="1631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Orthographe/dictée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8" name="CustomShape 70"/>
          <p:cNvSpPr/>
          <p:nvPr/>
        </p:nvSpPr>
        <p:spPr>
          <a:xfrm>
            <a:off x="5540726" y="5289760"/>
            <a:ext cx="1813202" cy="3450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EPS (salle éminence)</a:t>
            </a: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1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973</Words>
  <Application>Microsoft Office PowerPoint</Application>
  <PresentationFormat>Grand écran</PresentationFormat>
  <Paragraphs>304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Another Fool DEMO</vt:lpstr>
      <vt:lpstr>Arial</vt:lpstr>
      <vt:lpstr>BelleAllureScript2i</vt:lpstr>
      <vt:lpstr>Calibri</vt:lpstr>
      <vt:lpstr>Calibri Light</vt:lpstr>
      <vt:lpstr>Caviar Dreams</vt:lpstr>
      <vt:lpstr>Good Mood</vt:lpstr>
      <vt:lpstr>Please write me a song</vt:lpstr>
      <vt:lpstr>Simplicity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</dc:creator>
  <cp:lastModifiedBy>barbara Berne</cp:lastModifiedBy>
  <cp:revision>72</cp:revision>
  <cp:lastPrinted>2020-08-27T16:27:58Z</cp:lastPrinted>
  <dcterms:created xsi:type="dcterms:W3CDTF">2020-07-07T19:59:04Z</dcterms:created>
  <dcterms:modified xsi:type="dcterms:W3CDTF">2023-08-15T12:41:45Z</dcterms:modified>
</cp:coreProperties>
</file>